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3"/>
  </p:notesMasterIdLst>
  <p:sldIdLst>
    <p:sldId id="256" r:id="rId2"/>
    <p:sldId id="258" r:id="rId3"/>
    <p:sldId id="257" r:id="rId4"/>
    <p:sldId id="325" r:id="rId5"/>
    <p:sldId id="277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5" r:id="rId20"/>
    <p:sldId id="314" r:id="rId21"/>
    <p:sldId id="317" r:id="rId22"/>
    <p:sldId id="316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263" r:id="rId31"/>
    <p:sldId id="259" r:id="rId32"/>
  </p:sldIdLst>
  <p:sldSz cx="9144000" cy="5143500" type="screen16x9"/>
  <p:notesSz cx="6858000" cy="9144000"/>
  <p:embeddedFontLst>
    <p:embeddedFont>
      <p:font typeface="Abel" panose="02000506030000020004" pitchFamily="2" charset="0"/>
      <p:regular r:id="rId34"/>
    </p:embeddedFont>
    <p:embeddedFont>
      <p:font typeface="Libre Baskerville" panose="02000000000000000000" pitchFamily="2" charset="0"/>
      <p:regular r:id="rId35"/>
      <p:bold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2CC570-86AF-43C0-AA50-3E24683E19DB}">
  <a:tblStyle styleId="{332CC570-86AF-43C0-AA50-3E24683E19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2T22:25:42.17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2T22:26:08.52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0,'9688'0,"-9682"0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2T22:26:19.13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2T22:26:28.82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2T22:26:38.99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F66ABDA8-41FE-7386-1BC0-2315A8C0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03DAC974-C63C-4D51-6FE9-030447F6D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99503AAD-96FC-7D6A-D65F-9F5BDB8E9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353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FE37002F-D8BD-7CD5-8400-EE74CFD2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BD626514-84DB-1C1D-E92C-A7123336B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58534ABC-6D70-8AFA-508A-C28C37E42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918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D0B4A1B-E4D9-1048-32C0-D899F4BCE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402970BC-79C3-9525-A5C5-257CA433D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8578D9C3-9632-EB20-1236-85F8B7B05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790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45AA4094-B7F2-F4A9-040B-42B3DAA0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208310C9-C363-D725-94E7-BE8E7CDFF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40C1EBF4-AA2A-AC43-48FE-9EEFDD56A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090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09A3634F-9D89-9ECA-2650-8A628773E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3F7BA406-0A7A-0C72-B790-E11AE5021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39CEF112-2970-3FEF-FE57-6F0C2FC06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67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D8E9A434-A5E1-CEFC-F381-06E0BAEF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523D5081-C7BA-F13A-D806-58E115261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09EA52B1-44C0-23CF-06B6-8F2F1F945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11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779023D7-179F-9C40-2597-9ECB875F3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F2E1574D-73B7-9D10-4479-CA18D54F7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D483D6D7-56D7-0373-CABD-F8E0B55BF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DFC12FD-4E4A-89DB-0B08-9B6C6EBC7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D52209CC-9DD6-E396-31EC-2D3D319D6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7BE7AD0A-4E28-5D2D-D10E-F61A24FD5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95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F7FF453E-3D92-1642-48E1-C67C7EE4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82927068-34CB-DEF9-4E9B-E4020D5C1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4C573F04-EEED-9F92-60FF-A1958A0A4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8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85FAC3E2-8A2A-E963-D02A-89804AE6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F59570C8-67E3-B16E-575A-ED092B2060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8B4FCB16-F809-4A02-FE0A-3B8D5014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4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0A4FC7D9-1C28-AEA5-E82B-987D077B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C8B7E4FD-FEA6-5697-F0F6-2D86D9E08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93AFBEB5-2A46-7F4E-0C0B-5D1131721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725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52107A61-82E8-7969-B35F-9187E3938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D9857E04-8D4B-C74B-9F89-6D66A30D8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42AB072A-6CA3-3059-BA49-C5462B4DB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89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0972BE0-04DB-F71B-77B2-881B3A29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0F476C30-1E82-70B0-1690-B86C3B3E6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EF524080-0F0C-22E0-30ED-A93C3B99A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135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C1BFD8F2-B883-6917-1F5F-7130C82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4968C551-81B0-44D2-92F9-7590DF20E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CD621F8E-F1D5-64A9-1B18-EE7381A22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45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6CE33A2F-383B-6230-A04B-D512482CD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74AB88A2-68F2-2DF6-84A7-4027D7814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25BE3A58-456F-CFA8-4113-09D70729D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21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B806F0C5-527D-2B0D-2899-DD0EC2E3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C0066FEF-3704-C568-8AB3-84B2F7F51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2C457C44-6028-83D1-F710-920ECD022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49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41E95A29-7E70-0276-DA9B-025E46911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9214E20F-DE09-9636-63DC-0F1984B2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65774AF4-99E8-C8EC-066C-4F893AD30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02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AFD35BDB-BF5E-DF15-623C-7A90195C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229968EC-40D5-98E0-E5A0-4006FAA5E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73E476E0-D482-89F1-920A-5D1C2EFD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73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5EA146FC-480D-92B2-E0F3-4591598A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36831E2A-F8A2-89C2-81B0-F1530C2723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33AE6EFB-E8AB-4D71-367F-4A04E0FA2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188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C92AB78-D7FA-B9CD-44DD-5DE49BD7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219E341E-8839-B9BA-7328-CE2825CD17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889EA003-28B9-C272-20E4-EA0FD8841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13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a1f552b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a1f552b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8126A690-0F3E-4606-3E6A-2EDA5C314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B3BD8186-99A1-4527-863D-F5078AEEE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F91B3CA8-1DB5-BEA6-D3B8-8FDB5D69E9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0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CA7C537B-DF84-700C-98FD-4267728C2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FC50EC49-D2F1-5AAF-D065-AB3BC0281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9FD9452F-BCD0-CC17-70B6-D24D21C49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280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C437975-BEE9-A641-E64E-CC32C1301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75ED8CB9-1171-C589-B0D1-81B47FA877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0F03EA26-9274-718E-4C7C-C2D2518EE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75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9AC0087F-EF06-C7CD-C009-01FF7A97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A921D2F7-1DF4-88C9-F61C-313239077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17D4ED06-8CDF-5F67-5F5A-BD0E28560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2546838-F1DB-8F20-C2AE-830907E5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66b42add8_4_946:notes">
            <a:extLst>
              <a:ext uri="{FF2B5EF4-FFF2-40B4-BE49-F238E27FC236}">
                <a16:creationId xmlns:a16="http://schemas.microsoft.com/office/drawing/2014/main" id="{AE9D01E6-9E2D-BE77-ABF5-2C909B1DE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66b42add8_4_946:notes">
            <a:extLst>
              <a:ext uri="{FF2B5EF4-FFF2-40B4-BE49-F238E27FC236}">
                <a16:creationId xmlns:a16="http://schemas.microsoft.com/office/drawing/2014/main" id="{D7B10275-32D9-6438-7A2C-F02BA3AA6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93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61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image" Target="../media/image11.png"/><Relationship Id="rId7" Type="http://schemas.openxmlformats.org/officeDocument/2006/relationships/image" Target="../media/image15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customXml" Target="../ink/ink3.xml"/><Relationship Id="rId4" Type="http://schemas.openxmlformats.org/officeDocument/2006/relationships/image" Target="../media/image15.png"/><Relationship Id="rId9" Type="http://schemas.openxmlformats.org/officeDocument/2006/relationships/image" Target="../media/image160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Estante </a:t>
            </a:r>
            <a:br>
              <a:rPr lang="en" sz="5100" dirty="0">
                <a:solidFill>
                  <a:schemeClr val="dk2"/>
                </a:solidFill>
              </a:rPr>
            </a:br>
            <a:r>
              <a:rPr lang="en" sz="5100" dirty="0">
                <a:solidFill>
                  <a:schemeClr val="dk2"/>
                </a:solidFill>
              </a:rPr>
              <a:t>Virtual</a:t>
            </a:r>
            <a:r>
              <a:rPr lang="en" sz="5400" dirty="0">
                <a:solidFill>
                  <a:schemeClr val="dk2"/>
                </a:solidFill>
              </a:rPr>
              <a:t> 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Organização para sua lista de livros</a:t>
            </a:r>
            <a:endParaRPr dirty="0"/>
          </a:p>
        </p:txBody>
      </p:sp>
      <p:grpSp>
        <p:nvGrpSpPr>
          <p:cNvPr id="444" name="Google Shape;444;p42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445" name="Google Shape;445;p42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42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02A2B03-6F9F-9CE4-F7AC-F4B1ED27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60491249-2DD0-BD32-FE17-E3B01C14E3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7ADC13DE-3437-4A5C-D561-30B1F060500D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E4660A1A-661A-E327-CA73-8D602581E7DD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“LivroDAO”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12D6F730-E822-5E51-B7CF-C883283A6904}"/>
              </a:ext>
            </a:extLst>
          </p:cNvPr>
          <p:cNvSpPr txBox="1"/>
          <p:nvPr/>
        </p:nvSpPr>
        <p:spPr>
          <a:xfrm>
            <a:off x="4572000" y="740488"/>
            <a:ext cx="41182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inserir: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AF9B6518-E309-E359-4495-942C214AF714}"/>
              </a:ext>
            </a:extLst>
          </p:cNvPr>
          <p:cNvSpPr txBox="1"/>
          <p:nvPr/>
        </p:nvSpPr>
        <p:spPr>
          <a:xfrm>
            <a:off x="4572000" y="1389225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Adiciona um novo livro à tabela livros. Se o livro já existe, ele é vinculado ao usuário especificado.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 uma verificação (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()) para garantir que o livro não seja duplicado.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Insere o livro e obtém seu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 LAST_INSERT_ID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()).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Insere um registro na tabela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(pode ser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livros_desejados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livro_usuario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 para associar o livro ao usuário.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 a inserção for bem-sucedida,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false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 o livro já existir para o usuário.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33576A-9591-6120-F3A0-BC2022A1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1389225"/>
            <a:ext cx="4094586" cy="114205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E13E770-4EF2-F630-9539-3C884B91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0" y="1222671"/>
            <a:ext cx="4094585" cy="2421032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FDF7C5-0A19-4F4D-2E4F-157F67757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60" y="1143995"/>
            <a:ext cx="4303140" cy="2893224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46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6ADB1F7A-9C12-1285-5683-9E8823949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7F987C6A-E8E0-E380-FB02-6E3E4A8A4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C2BEB7E2-792D-8B74-5E95-A29C65A9E93F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F26B37AF-4922-1481-993A-3D6CE357C2D3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“LivroDAO”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D5874645-9D8B-4019-076D-96278F4CD3FA}"/>
              </a:ext>
            </a:extLst>
          </p:cNvPr>
          <p:cNvSpPr txBox="1"/>
          <p:nvPr/>
        </p:nvSpPr>
        <p:spPr>
          <a:xfrm>
            <a:off x="4572000" y="740488"/>
            <a:ext cx="41182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alterar: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34407F2F-D93C-6E36-472C-1F3CDCF629E6}"/>
              </a:ext>
            </a:extLst>
          </p:cNvPr>
          <p:cNvSpPr txBox="1"/>
          <p:nvPr/>
        </p:nvSpPr>
        <p:spPr>
          <a:xfrm>
            <a:off x="4572000" y="1389225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Atualiza as informações de um livro na tabela livros.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livro_usuario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também atualiza o status de leitura do livro para o usuário.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 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PreparedStatement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para definir os valores dos parâmetros e executar a consulta SQL.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2300C9-5859-468D-1010-2D4439DB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1389225"/>
            <a:ext cx="4094586" cy="114205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3C8842-31FA-29B8-7A48-9BAF83B3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0" y="1222671"/>
            <a:ext cx="4094585" cy="2421032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5E1775-BD3A-38E0-3BB7-2751EE20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60" y="1143995"/>
            <a:ext cx="4303140" cy="2893224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177EEE-79A7-DD48-FE85-BF1119B41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61" y="928150"/>
            <a:ext cx="4333582" cy="360167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17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DB309D26-6F0A-35E4-7121-EECBAAE1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E0EC8781-789D-7081-6B73-9855C4BE9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F7BB7C1E-5E55-4574-C292-6FFED77F13D4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“LivroDAO”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1B5CC43A-9FAC-BE72-98A4-E1C39565AD07}"/>
              </a:ext>
            </a:extLst>
          </p:cNvPr>
          <p:cNvSpPr txBox="1"/>
          <p:nvPr/>
        </p:nvSpPr>
        <p:spPr>
          <a:xfrm>
            <a:off x="4571999" y="629465"/>
            <a:ext cx="41182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excluir: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63B8A35A-D003-C832-883C-A2D5207F95DE}"/>
              </a:ext>
            </a:extLst>
          </p:cNvPr>
          <p:cNvSpPr txBox="1"/>
          <p:nvPr/>
        </p:nvSpPr>
        <p:spPr>
          <a:xfrm>
            <a:off x="4571999" y="941196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Exclui um livro da tabela especificada (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 com base no ID do livro e no nome do usuário.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PreparedStatement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para executar a exclusão de maneira segura.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A455676-B8AF-CD73-B303-59B03ADB871B}"/>
              </a:ext>
            </a:extLst>
          </p:cNvPr>
          <p:cNvGrpSpPr/>
          <p:nvPr/>
        </p:nvGrpSpPr>
        <p:grpSpPr>
          <a:xfrm>
            <a:off x="295627" y="822995"/>
            <a:ext cx="3521186" cy="1707544"/>
            <a:chOff x="284909" y="928525"/>
            <a:chExt cx="4102878" cy="2020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40" name="Google Shape;940;p63">
              <a:extLst>
                <a:ext uri="{FF2B5EF4-FFF2-40B4-BE49-F238E27FC236}">
                  <a16:creationId xmlns:a16="http://schemas.microsoft.com/office/drawing/2014/main" id="{5FDCDDE0-1DAE-9D94-D6F6-80C180225D9C}"/>
                </a:ext>
              </a:extLst>
            </p:cNvPr>
            <p:cNvSpPr txBox="1"/>
            <p:nvPr/>
          </p:nvSpPr>
          <p:spPr>
            <a:xfrm>
              <a:off x="730291" y="1495550"/>
              <a:ext cx="2308500" cy="4647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Research</a:t>
              </a:r>
              <a:endParaRPr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E809166-4598-5588-7C9D-E73E9AF5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909" y="1389225"/>
              <a:ext cx="4094586" cy="1142050"/>
            </a:xfrm>
            <a:prstGeom prst="rect">
              <a:avLst/>
            </a:prstGeom>
            <a:ln w="3175" cap="sq">
              <a:solidFill>
                <a:schemeClr val="bg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50253E3-2C91-7015-4416-7753F355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09" y="928525"/>
              <a:ext cx="4094586" cy="407537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19E3CDE4-97A4-8E56-7181-7CEB6AC1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09" y="1336062"/>
              <a:ext cx="4102878" cy="1613394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C69A52F-08A1-F428-D236-92E216EBC6EA}"/>
                  </a:ext>
                </a:extLst>
              </p14:cNvPr>
              <p14:cNvContentPartPr/>
              <p14:nvPr/>
            </p14:nvContentPartPr>
            <p14:xfrm>
              <a:off x="428910" y="1319757"/>
              <a:ext cx="36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C69A52F-08A1-F428-D236-92E216EBC6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910" y="13017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C9BE1455-12A8-A1BF-12A0-E2E595CBA8E5}"/>
                  </a:ext>
                </a:extLst>
              </p14:cNvPr>
              <p14:cNvContentPartPr/>
              <p14:nvPr/>
            </p14:nvContentPartPr>
            <p14:xfrm>
              <a:off x="327163" y="1165379"/>
              <a:ext cx="3490010" cy="3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C9BE1455-12A8-A1BF-12A0-E2E595CBA8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163" y="1156379"/>
                <a:ext cx="3507649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FA92A180-4630-5DC1-AB60-C484C9892BAA}"/>
                  </a:ext>
                </a:extLst>
              </p14:cNvPr>
              <p14:cNvContentPartPr/>
              <p14:nvPr/>
            </p14:nvContentPartPr>
            <p14:xfrm>
              <a:off x="295627" y="1356044"/>
              <a:ext cx="360" cy="3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FA92A180-4630-5DC1-AB60-C484C9892B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627" y="13470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0EEC358D-A322-0E1E-FA16-6D2966DFBF27}"/>
                  </a:ext>
                </a:extLst>
              </p14:cNvPr>
              <p14:cNvContentPartPr/>
              <p14:nvPr/>
            </p14:nvContentPartPr>
            <p14:xfrm>
              <a:off x="298147" y="1356044"/>
              <a:ext cx="360" cy="3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0EEC358D-A322-0E1E-FA16-6D2966DFBF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507" y="13470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D5E2970E-A501-CD96-E934-797CF3F14717}"/>
                  </a:ext>
                </a:extLst>
              </p14:cNvPr>
              <p14:cNvContentPartPr/>
              <p14:nvPr/>
            </p14:nvContentPartPr>
            <p14:xfrm>
              <a:off x="4365427" y="1356044"/>
              <a:ext cx="360" cy="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D5E2970E-A501-CD96-E934-797CF3F147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6787" y="134704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Imagem 24">
            <a:extLst>
              <a:ext uri="{FF2B5EF4-FFF2-40B4-BE49-F238E27FC236}">
                <a16:creationId xmlns:a16="http://schemas.microsoft.com/office/drawing/2014/main" id="{685121BC-A382-5A6E-B07A-E537F08BB1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560" y="2530539"/>
            <a:ext cx="4419852" cy="2354467"/>
          </a:xfrm>
          <a:prstGeom prst="rect">
            <a:avLst/>
          </a:prstGeom>
          <a:ln w="31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Google Shape;944;p63">
            <a:extLst>
              <a:ext uri="{FF2B5EF4-FFF2-40B4-BE49-F238E27FC236}">
                <a16:creationId xmlns:a16="http://schemas.microsoft.com/office/drawing/2014/main" id="{3BC0BA38-86DD-60D1-1AD0-E2D1EA58F590}"/>
              </a:ext>
            </a:extLst>
          </p:cNvPr>
          <p:cNvSpPr txBox="1"/>
          <p:nvPr/>
        </p:nvSpPr>
        <p:spPr>
          <a:xfrm>
            <a:off x="4895412" y="2077335"/>
            <a:ext cx="41182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consultar: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B70D8D6-6F6E-C77D-DA77-76ADB24FB868}"/>
              </a:ext>
            </a:extLst>
          </p:cNvPr>
          <p:cNvSpPr txBox="1"/>
          <p:nvPr/>
        </p:nvSpPr>
        <p:spPr>
          <a:xfrm>
            <a:off x="4887398" y="2453069"/>
            <a:ext cx="4118238" cy="2467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um </a:t>
            </a:r>
            <a:r>
              <a:rPr lang="pt-BR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14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rrayList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livros vinculados ao usuário, seja em </a:t>
            </a:r>
            <a:r>
              <a:rPr lang="pt-BR" sz="14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livro_usuario</a:t>
            </a:r>
            <a:r>
              <a:rPr lang="pt-BR" sz="1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 </a:t>
            </a:r>
            <a:r>
              <a:rPr lang="pt-BR" sz="14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livros_desejados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pt-BR" sz="14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pt-BR" sz="14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livro_usuario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também recupera o status de leitura do livro.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Armazena os resultados em uma lista de objetos </a:t>
            </a:r>
            <a:r>
              <a:rPr lang="pt-BR" sz="1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preenchendo os atributos </a:t>
            </a:r>
            <a:r>
              <a:rPr lang="pt-BR" sz="1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titulo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autor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e, quando aplicável, </a:t>
            </a:r>
            <a:r>
              <a:rPr lang="pt-BR" sz="1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pt-BR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219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7417576-A0B4-3A45-830E-563A5477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1BBC7E82-D5FE-55FB-215D-872AD633A0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7BD5F731-5445-99E9-40D7-B0FA80330CC2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7BED9DB6-AEA0-CC82-D4F0-13B69F8064C1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“LivroDAO”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3F4E7803-4390-AB86-0174-02835AD05E95}"/>
              </a:ext>
            </a:extLst>
          </p:cNvPr>
          <p:cNvSpPr txBox="1"/>
          <p:nvPr/>
        </p:nvSpPr>
        <p:spPr>
          <a:xfrm>
            <a:off x="4580707" y="952550"/>
            <a:ext cx="41182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existe: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CEA41985-412E-A609-C688-0583EF62F8D1}"/>
              </a:ext>
            </a:extLst>
          </p:cNvPr>
          <p:cNvSpPr txBox="1"/>
          <p:nvPr/>
        </p:nvSpPr>
        <p:spPr>
          <a:xfrm>
            <a:off x="4602443" y="131825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Verifica se um livro já existe na tabela livros.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Percorre todos os registros na tabela livros e compara o título e autor do livro fornecido com os do banco.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o ID do livro se ele já existir, ou -1 caso contrário.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D5BFE6-F8EB-BF71-91A9-70F06B2F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7" y="822305"/>
            <a:ext cx="4135652" cy="1936674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EAB50C-55B8-93BE-F5CA-E096EA58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37" y="2758979"/>
            <a:ext cx="4214406" cy="2011239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73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B1E9E263-20D6-796B-8DD7-D26598292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4EE1C962-58E4-9CB6-101D-7D4E4CF259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C5115D46-6A52-4F32-5B0C-CBC1E5DBA7B5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924B54CF-CC35-F8FA-D500-701A5CD534AB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“UsuarioDAO”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7DD40EFD-63FB-C781-3309-B5A75C664748}"/>
              </a:ext>
            </a:extLst>
          </p:cNvPr>
          <p:cNvSpPr txBox="1"/>
          <p:nvPr/>
        </p:nvSpPr>
        <p:spPr>
          <a:xfrm>
            <a:off x="4572000" y="537296"/>
            <a:ext cx="230135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Atributos Principais:</a:t>
            </a: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0238A12A-3442-7642-CAC0-B34AF39512A4}"/>
              </a:ext>
            </a:extLst>
          </p:cNvPr>
          <p:cNvSpPr txBox="1"/>
          <p:nvPr/>
        </p:nvSpPr>
        <p:spPr>
          <a:xfrm>
            <a:off x="4572000" y="111955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Instância da classe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ConexaoBD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que gerencia a conexão com o banco de dados.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Objeto Connection obtido através de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conexao.getConnection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(), que permite executar operações SQL.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0D6978-9B17-D4B2-B8D1-30AF283C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923621"/>
            <a:ext cx="4151705" cy="928126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76768E-4F0D-8236-506B-F9CCC5007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09" y="1886354"/>
            <a:ext cx="4106754" cy="2810799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944;p63">
            <a:extLst>
              <a:ext uri="{FF2B5EF4-FFF2-40B4-BE49-F238E27FC236}">
                <a16:creationId xmlns:a16="http://schemas.microsoft.com/office/drawing/2014/main" id="{D33246E8-0C68-FA4D-9279-C7DF1B5466B0}"/>
              </a:ext>
            </a:extLst>
          </p:cNvPr>
          <p:cNvSpPr txBox="1"/>
          <p:nvPr/>
        </p:nvSpPr>
        <p:spPr>
          <a:xfrm>
            <a:off x="4572000" y="2388900"/>
            <a:ext cx="423511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inserir:</a:t>
            </a:r>
            <a:endParaRPr lang="pt-BR"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3E597A-7A38-2798-C355-800FA23C2733}"/>
              </a:ext>
            </a:extLst>
          </p:cNvPr>
          <p:cNvSpPr txBox="1"/>
          <p:nvPr/>
        </p:nvSpPr>
        <p:spPr>
          <a:xfrm>
            <a:off x="4572000" y="2748456"/>
            <a:ext cx="4572000" cy="196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Insere um novo usuário no banco de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dadosSQL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Prepara a instrução SQL com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PreparedStatement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Define os valores para nome e senha usando os métodos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setString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Executa a instrução SQL e fecha 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PreparedStatement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para liberar os recursos.</a:t>
            </a:r>
          </a:p>
        </p:txBody>
      </p:sp>
    </p:spTree>
    <p:extLst>
      <p:ext uri="{BB962C8B-B14F-4D97-AF65-F5344CB8AC3E}">
        <p14:creationId xmlns:p14="http://schemas.microsoft.com/office/powerpoint/2010/main" val="337735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0F289BEA-16ED-3713-1220-D2791D4A8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EDEBE92A-B726-0D98-F858-333CD40F8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294ECEDB-EC71-3A58-B12A-D47A74BD8F22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E549C944-31FD-955D-8478-AABF5F9ACB6B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“UsuarioDAO”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A15DF5EF-9038-FDF8-EA6F-38B0570B7C5D}"/>
              </a:ext>
            </a:extLst>
          </p:cNvPr>
          <p:cNvSpPr txBox="1"/>
          <p:nvPr/>
        </p:nvSpPr>
        <p:spPr>
          <a:xfrm>
            <a:off x="4571999" y="537296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 err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alterarSenha</a:t>
            </a: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F87C0AB2-30C5-8E9E-3E8E-D55268470A7A}"/>
              </a:ext>
            </a:extLst>
          </p:cNvPr>
          <p:cNvSpPr txBox="1"/>
          <p:nvPr/>
        </p:nvSpPr>
        <p:spPr>
          <a:xfrm>
            <a:off x="4572000" y="975172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Atualiza a senha de um usuário existente com base em seu nome.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Prepara a instrução SQL para definir os valores da nova senha e do nome do usuário.</a:t>
            </a:r>
          </a:p>
        </p:txBody>
      </p:sp>
      <p:sp>
        <p:nvSpPr>
          <p:cNvPr id="6" name="Google Shape;944;p63">
            <a:extLst>
              <a:ext uri="{FF2B5EF4-FFF2-40B4-BE49-F238E27FC236}">
                <a16:creationId xmlns:a16="http://schemas.microsoft.com/office/drawing/2014/main" id="{51396986-BC6E-E6BC-DED2-7F458B178D55}"/>
              </a:ext>
            </a:extLst>
          </p:cNvPr>
          <p:cNvSpPr txBox="1"/>
          <p:nvPr/>
        </p:nvSpPr>
        <p:spPr>
          <a:xfrm>
            <a:off x="4572000" y="2162025"/>
            <a:ext cx="423511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consultar:</a:t>
            </a:r>
            <a:endParaRPr lang="pt-BR"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DF1A5D1-0030-80B7-CDEF-A70F8EC8B70D}"/>
              </a:ext>
            </a:extLst>
          </p:cNvPr>
          <p:cNvSpPr txBox="1"/>
          <p:nvPr/>
        </p:nvSpPr>
        <p:spPr>
          <a:xfrm>
            <a:off x="4572000" y="2562831"/>
            <a:ext cx="4572000" cy="2392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um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ArrayList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todos os usuários no banco de dados.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Executa a instrução SQL e armazena o resultado em um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ResultSet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Percorre o 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ResultSet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 cria objetos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Usuario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com nome e senha de cada registro.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Adiciona cada usuário à lista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usuarios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fecha 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ResultSet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 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PreparedStatement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e retorna a lista completa.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A227FB-BEF0-CA40-F375-24871BEE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2546570"/>
            <a:ext cx="4151705" cy="2070834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7D3227-D999-DC5C-C76F-B00B77B9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9" y="867695"/>
            <a:ext cx="4124325" cy="1571625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FFFE687C-6E1F-D7F8-74A0-5A13C825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C5D3F1D8-A602-F139-713C-E4F8400A9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Banco de Dados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675AFF0A-DDAE-15F1-3B56-6ADCA4557AB7}"/>
              </a:ext>
            </a:extLst>
          </p:cNvPr>
          <p:cNvSpPr txBox="1"/>
          <p:nvPr/>
        </p:nvSpPr>
        <p:spPr>
          <a:xfrm>
            <a:off x="-16061" y="494118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Comandos SQL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F191F300-955D-5617-4A41-C88059EAB9E2}"/>
              </a:ext>
            </a:extLst>
          </p:cNvPr>
          <p:cNvSpPr txBox="1"/>
          <p:nvPr/>
        </p:nvSpPr>
        <p:spPr>
          <a:xfrm>
            <a:off x="3898234" y="748292"/>
            <a:ext cx="4819507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tabela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usuario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armazena as informações básicas dos usuários, enquanto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armazena informações dos livros.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tabelas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livro_usuario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livros_desejados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representam associações entre usuários e livros:</a:t>
            </a:r>
          </a:p>
          <a:p>
            <a:pPr marL="285750" lvl="3" indent="-285750">
              <a:lnSpc>
                <a:spcPct val="115000"/>
              </a:lnSpc>
              <a:spcAft>
                <a:spcPts val="1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livro_usuario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livros possuídos (com status de leitura).</a:t>
            </a:r>
          </a:p>
          <a:p>
            <a:pPr marL="285750" lvl="2" indent="-285750">
              <a:lnSpc>
                <a:spcPct val="115000"/>
              </a:lnSpc>
              <a:spcAft>
                <a:spcPts val="1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livros_desejados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livros que os usuários desejam adquirir.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chaves estrangeiras garantem a integridade referencial entre as tabelas, assegurando que um usuário ou livro registrado não seja deletado se houver dependências nas associações.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Essas tabelas formam a base do banco de dados, suportando as operações de inclusão, consulta e atualização no sistema.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9A400D-2492-5A22-3815-EDB0B998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" y="803290"/>
            <a:ext cx="2942699" cy="210249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E9E809-5EB1-3164-7DF3-820E4AF9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3" y="2949902"/>
            <a:ext cx="3089913" cy="1842104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73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95FE9AC1-7399-94C1-60CD-172264D3E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E841A54-00DA-F6FB-340A-26425F4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00" b="-5800"/>
          <a:stretch/>
        </p:blipFill>
        <p:spPr bwMode="auto">
          <a:xfrm>
            <a:off x="474984" y="11115"/>
            <a:ext cx="8194032" cy="512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3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62E38B66-790D-1D6D-19E4-63CC23603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78B725AB-251B-106F-4A8B-23B8D99B09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4C4BAE20-1334-782A-BC01-519CB044F1B8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A4A544D7-5B65-3BF0-35EB-E06F843E8219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“Login”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41BA75F6-FB72-2A45-EF8B-8D01A2E877A0}"/>
              </a:ext>
            </a:extLst>
          </p:cNvPr>
          <p:cNvSpPr txBox="1"/>
          <p:nvPr/>
        </p:nvSpPr>
        <p:spPr>
          <a:xfrm>
            <a:off x="4599499" y="537296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Botão Entrar:</a:t>
            </a: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EC4C075C-B575-9C5A-A45D-C78DCD605097}"/>
              </a:ext>
            </a:extLst>
          </p:cNvPr>
          <p:cNvSpPr txBox="1"/>
          <p:nvPr/>
        </p:nvSpPr>
        <p:spPr>
          <a:xfrm>
            <a:off x="4613250" y="81017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Verifica se os campos de usuário e senha estão preenchidos.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Consulta o banco de dados para verificar se o nome de usuário existe.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 o usuário for encontrado e a senha estiver correta, o usuário é autenticado e redirecionado para a tela principal (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TelaEscolha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Caso contrário, exibe uma mensagem de erro informando que as credenciais estão incorretas.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826F08-001E-AF22-9B60-D7A3205C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827736"/>
            <a:ext cx="4307762" cy="3723638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944;p63">
            <a:extLst>
              <a:ext uri="{FF2B5EF4-FFF2-40B4-BE49-F238E27FC236}">
                <a16:creationId xmlns:a16="http://schemas.microsoft.com/office/drawing/2014/main" id="{C6F2F3E4-CD82-24F0-0CA3-191FE2804B4B}"/>
              </a:ext>
            </a:extLst>
          </p:cNvPr>
          <p:cNvSpPr txBox="1"/>
          <p:nvPr/>
        </p:nvSpPr>
        <p:spPr>
          <a:xfrm>
            <a:off x="4613250" y="3432891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Botão Cadastrar:</a:t>
            </a:r>
          </a:p>
        </p:txBody>
      </p:sp>
      <p:sp>
        <p:nvSpPr>
          <p:cNvPr id="8" name="Google Shape;945;p63">
            <a:extLst>
              <a:ext uri="{FF2B5EF4-FFF2-40B4-BE49-F238E27FC236}">
                <a16:creationId xmlns:a16="http://schemas.microsoft.com/office/drawing/2014/main" id="{AFFAC31A-B952-6157-D04E-67DFB45FFD8D}"/>
              </a:ext>
            </a:extLst>
          </p:cNvPr>
          <p:cNvSpPr txBox="1"/>
          <p:nvPr/>
        </p:nvSpPr>
        <p:spPr>
          <a:xfrm>
            <a:off x="4573510" y="379172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Redireciona o usuário para a tela de cadastro..</a:t>
            </a:r>
          </a:p>
        </p:txBody>
      </p:sp>
    </p:spTree>
    <p:extLst>
      <p:ext uri="{BB962C8B-B14F-4D97-AF65-F5344CB8AC3E}">
        <p14:creationId xmlns:p14="http://schemas.microsoft.com/office/powerpoint/2010/main" val="90186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4AAAC1A6-10AB-41F9-3BBE-94C658CB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3E401D4D-BB45-CA94-28A8-ADEACD67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272" b="-11272"/>
          <a:stretch/>
        </p:blipFill>
        <p:spPr>
          <a:xfrm>
            <a:off x="841104" y="239939"/>
            <a:ext cx="7461792" cy="466362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9A1B37-D930-3CF4-652F-97F50BCFD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018" b="-11018"/>
          <a:stretch/>
        </p:blipFill>
        <p:spPr>
          <a:xfrm>
            <a:off x="825552" y="230219"/>
            <a:ext cx="7492896" cy="46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>
            <a:spLocks noGrp="1"/>
          </p:cNvSpPr>
          <p:nvPr>
            <p:ph type="subTitle" idx="6"/>
          </p:nvPr>
        </p:nvSpPr>
        <p:spPr>
          <a:xfrm>
            <a:off x="2809221" y="1687906"/>
            <a:ext cx="3525508" cy="1767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Christyan Ribeiro da Cruz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José Mateus Carlos Lima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Marcos Renan da Silva Sant Ana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 err="1"/>
              <a:t>Thaiane</a:t>
            </a:r>
            <a:r>
              <a:rPr lang="pt-BR" sz="1800" dirty="0"/>
              <a:t> Souza Vogado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Victor </a:t>
            </a:r>
            <a:r>
              <a:rPr lang="pt-BR" sz="1800" dirty="0" err="1"/>
              <a:t>Stewers</a:t>
            </a:r>
            <a:r>
              <a:rPr lang="pt-BR" sz="1800" dirty="0"/>
              <a:t> Oliveira</a:t>
            </a:r>
            <a:endParaRPr sz="1800"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0BCFEDA-F304-23EE-6D32-776A8F37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5E789196-98C3-2175-F139-49CCF79E3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2764FED0-9FE7-1BA7-821A-5BDE114C4F11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DB1868F9-0A30-06DF-4B99-8F77365BF545}"/>
              </a:ext>
            </a:extLst>
          </p:cNvPr>
          <p:cNvSpPr txBox="1"/>
          <p:nvPr/>
        </p:nvSpPr>
        <p:spPr>
          <a:xfrm>
            <a:off x="443038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“Cadastro”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2BD58AD2-0C80-04BD-F184-7B45D02F1371}"/>
              </a:ext>
            </a:extLst>
          </p:cNvPr>
          <p:cNvSpPr txBox="1"/>
          <p:nvPr/>
        </p:nvSpPr>
        <p:spPr>
          <a:xfrm>
            <a:off x="4571999" y="537296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Botão Cadastrar:</a:t>
            </a: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0AE553C8-9FAA-089D-3658-BD275D1A1351}"/>
              </a:ext>
            </a:extLst>
          </p:cNvPr>
          <p:cNvSpPr txBox="1"/>
          <p:nvPr/>
        </p:nvSpPr>
        <p:spPr>
          <a:xfrm>
            <a:off x="4572000" y="975172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Verifica se o nome de usuário e senha foram preenchidos.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Consulta se o nome de usuário já existe no banco de dados.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Caso o usuário não exista, cria um novo objeto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Usuario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insere no banco e mostra uma mensagem de sucesso.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Caso o usuário já exista, exibe uma mensagem de erro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.Redireciona para a tela de login após o cadastro.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AD7181-75E1-415B-B880-82E2782F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3" y="810331"/>
            <a:ext cx="2931803" cy="4077058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856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848E0DA-2391-6779-353E-2407CEEB4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033DB6B-9D98-F0BE-6E8B-D44F04EA2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53" b="-6353"/>
          <a:stretch/>
        </p:blipFill>
        <p:spPr bwMode="auto">
          <a:xfrm>
            <a:off x="515620" y="36513"/>
            <a:ext cx="8112760" cy="50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70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2CF7B38C-DC7C-1B60-8011-399B7D72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35AA1BB7-0200-1B06-8377-A6B13A90A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285BD79F-791D-4EBB-4208-4035906C0751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4DE62ED4-93AE-7C55-1146-6A83E876DBC4}"/>
              </a:ext>
            </a:extLst>
          </p:cNvPr>
          <p:cNvSpPr txBox="1"/>
          <p:nvPr/>
        </p:nvSpPr>
        <p:spPr>
          <a:xfrm>
            <a:off x="374285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“TelaEscolha”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8C5CF8D6-5A0D-8EE1-6353-4F3E3031A7B0}"/>
              </a:ext>
            </a:extLst>
          </p:cNvPr>
          <p:cNvSpPr txBox="1"/>
          <p:nvPr/>
        </p:nvSpPr>
        <p:spPr>
          <a:xfrm>
            <a:off x="4572000" y="858295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Cada botão (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Meus Livros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Lista de Desejos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Meu Perfil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Sair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 está associado a um evento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ActionListener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que abre a tela correspondente e fecha a tela atual.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9F076E-8F31-E9B5-A0F9-FC6CB317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88" y="806398"/>
            <a:ext cx="2594380" cy="4078796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42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8BFEABB3-E4B7-5E43-4601-016F39D98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AFE62C3-99FC-57D5-4C79-06A5F085C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20" b="-5820"/>
          <a:stretch/>
        </p:blipFill>
        <p:spPr bwMode="auto">
          <a:xfrm>
            <a:off x="476252" y="11114"/>
            <a:ext cx="8191496" cy="5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8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628FDA2B-F521-9A3B-CAEE-6F92C661C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759C7689-9DA1-3DB4-D541-BEE33037DA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174BEFC0-EF48-0E65-C6BC-9AD7D6740DAF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A08C046A-8D62-7A2E-CA6A-44668A3ED670}"/>
              </a:ext>
            </a:extLst>
          </p:cNvPr>
          <p:cNvSpPr txBox="1"/>
          <p:nvPr/>
        </p:nvSpPr>
        <p:spPr>
          <a:xfrm>
            <a:off x="718046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“TelaMeusLivros”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E5A17E7A-487F-1039-FF52-3924988E2B47}"/>
              </a:ext>
            </a:extLst>
          </p:cNvPr>
          <p:cNvSpPr txBox="1"/>
          <p:nvPr/>
        </p:nvSpPr>
        <p:spPr>
          <a:xfrm>
            <a:off x="4571999" y="1150501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usuário pode visualizar os livros na tabela, selecionar um livro para editar ou excluir, ou adicionar um novo livro à sua estante.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92D5F2-B108-A3E3-FFB5-408E16F6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9" y="829870"/>
            <a:ext cx="3296468" cy="3632127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944;p63">
            <a:extLst>
              <a:ext uri="{FF2B5EF4-FFF2-40B4-BE49-F238E27FC236}">
                <a16:creationId xmlns:a16="http://schemas.microsoft.com/office/drawing/2014/main" id="{09CDD2D5-5B43-F71E-125F-17B9158693D8}"/>
              </a:ext>
            </a:extLst>
          </p:cNvPr>
          <p:cNvSpPr txBox="1"/>
          <p:nvPr/>
        </p:nvSpPr>
        <p:spPr>
          <a:xfrm>
            <a:off x="4571999" y="716049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Função:</a:t>
            </a:r>
          </a:p>
        </p:txBody>
      </p:sp>
      <p:sp>
        <p:nvSpPr>
          <p:cNvPr id="6" name="Google Shape;944;p63">
            <a:extLst>
              <a:ext uri="{FF2B5EF4-FFF2-40B4-BE49-F238E27FC236}">
                <a16:creationId xmlns:a16="http://schemas.microsoft.com/office/drawing/2014/main" id="{E6A61880-54A3-7262-BFCC-305C0A43FB23}"/>
              </a:ext>
            </a:extLst>
          </p:cNvPr>
          <p:cNvSpPr txBox="1"/>
          <p:nvPr/>
        </p:nvSpPr>
        <p:spPr>
          <a:xfrm>
            <a:off x="4571286" y="1996028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Botões:</a:t>
            </a:r>
          </a:p>
        </p:txBody>
      </p:sp>
      <p:sp>
        <p:nvSpPr>
          <p:cNvPr id="7" name="Google Shape;945;p63">
            <a:extLst>
              <a:ext uri="{FF2B5EF4-FFF2-40B4-BE49-F238E27FC236}">
                <a16:creationId xmlns:a16="http://schemas.microsoft.com/office/drawing/2014/main" id="{3A67890B-2C24-ABDF-972F-9EF4FD3A7793}"/>
              </a:ext>
            </a:extLst>
          </p:cNvPr>
          <p:cNvSpPr txBox="1"/>
          <p:nvPr/>
        </p:nvSpPr>
        <p:spPr>
          <a:xfrm>
            <a:off x="4575849" y="2512984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btnSalvar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Salva as informações de um livro. Se o livro não existir, ele é inserido; se já existir, ele é atualizado.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btnLimpar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Limpa os campos de texto e desmarca os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radio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btnExcluir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Exclui o livro selecionado após uma confirmação do usuário.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btnVoltar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Retorna à tela anterior (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TelaEscolha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075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94EE2C1A-AF12-5BFE-CBC2-B460AF29F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C233CDD-5B5B-9356-97B3-1862708A3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2" b="-6502"/>
          <a:stretch/>
        </p:blipFill>
        <p:spPr bwMode="auto">
          <a:xfrm>
            <a:off x="525780" y="42863"/>
            <a:ext cx="809244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71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447A574D-5542-5B9F-7486-D38B202E5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D9D3D9AE-08D5-BDF1-5208-3CBFC3F57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3CD41496-61DB-D654-F23E-915859EFB757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FF6DCE9B-A098-0930-023E-4E99EDB69AC8}"/>
              </a:ext>
            </a:extLst>
          </p:cNvPr>
          <p:cNvSpPr txBox="1"/>
          <p:nvPr/>
        </p:nvSpPr>
        <p:spPr>
          <a:xfrm>
            <a:off x="745544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</a:t>
            </a:r>
            <a:r>
              <a:rPr lang="pt-BR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TelaListaDesejo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AA2784D0-C0CE-4CD7-5E75-500114809A20}"/>
              </a:ext>
            </a:extLst>
          </p:cNvPr>
          <p:cNvSpPr txBox="1"/>
          <p:nvPr/>
        </p:nvSpPr>
        <p:spPr>
          <a:xfrm>
            <a:off x="4571999" y="1150501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usuário pode adicionar livros à sua lista de desejos, alterar os dados, excluir livros ou mover os livros para a estante.</a:t>
            </a:r>
          </a:p>
        </p:txBody>
      </p:sp>
      <p:sp>
        <p:nvSpPr>
          <p:cNvPr id="5" name="Google Shape;944;p63">
            <a:extLst>
              <a:ext uri="{FF2B5EF4-FFF2-40B4-BE49-F238E27FC236}">
                <a16:creationId xmlns:a16="http://schemas.microsoft.com/office/drawing/2014/main" id="{DBF2DD30-F9CC-057E-A413-E23E2361EEA6}"/>
              </a:ext>
            </a:extLst>
          </p:cNvPr>
          <p:cNvSpPr txBox="1"/>
          <p:nvPr/>
        </p:nvSpPr>
        <p:spPr>
          <a:xfrm>
            <a:off x="4571999" y="716049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Função:</a:t>
            </a:r>
          </a:p>
        </p:txBody>
      </p:sp>
      <p:sp>
        <p:nvSpPr>
          <p:cNvPr id="6" name="Google Shape;944;p63">
            <a:extLst>
              <a:ext uri="{FF2B5EF4-FFF2-40B4-BE49-F238E27FC236}">
                <a16:creationId xmlns:a16="http://schemas.microsoft.com/office/drawing/2014/main" id="{78F7AFC5-BF7C-D11E-B856-941E34FD6605}"/>
              </a:ext>
            </a:extLst>
          </p:cNvPr>
          <p:cNvSpPr txBox="1"/>
          <p:nvPr/>
        </p:nvSpPr>
        <p:spPr>
          <a:xfrm>
            <a:off x="4571286" y="1996028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Botões:</a:t>
            </a:r>
          </a:p>
        </p:txBody>
      </p:sp>
      <p:sp>
        <p:nvSpPr>
          <p:cNvPr id="7" name="Google Shape;945;p63">
            <a:extLst>
              <a:ext uri="{FF2B5EF4-FFF2-40B4-BE49-F238E27FC236}">
                <a16:creationId xmlns:a16="http://schemas.microsoft.com/office/drawing/2014/main" id="{39178FB6-6216-484B-FF8B-D51760F6C865}"/>
              </a:ext>
            </a:extLst>
          </p:cNvPr>
          <p:cNvSpPr txBox="1"/>
          <p:nvPr/>
        </p:nvSpPr>
        <p:spPr>
          <a:xfrm>
            <a:off x="4575849" y="2512984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Salvar: Salva as informações de um livro. Se o livro não existir, ele é inserido; se já existir, ele é atualizado.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Limpar: Limpa os campos de texto e desmarca os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radio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Excluir: Exclui o livro selecionado após uma confirmação do usuário.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Voltar: Retorna à tela anterior (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TelaEscolha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C83906-BC67-5C5A-A4F3-2B7B0610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7" y="867695"/>
            <a:ext cx="3516990" cy="39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08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0839E3B5-C18C-38B7-8C8A-4133B7AE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525AE75-A42F-2B48-14BF-FB00604A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77" b="-5877"/>
          <a:stretch/>
        </p:blipFill>
        <p:spPr bwMode="auto">
          <a:xfrm>
            <a:off x="481332" y="14289"/>
            <a:ext cx="8181336" cy="51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91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4445171D-DBD1-4B37-13FE-5FF7FB4B7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45F18D25-1F5B-D237-834D-86B58F149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E1A92009-5255-FC0B-65F1-3A434FB637F0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CF0BBD3C-44AD-553D-616E-2B73F0A7B642}"/>
              </a:ext>
            </a:extLst>
          </p:cNvPr>
          <p:cNvSpPr txBox="1"/>
          <p:nvPr/>
        </p:nvSpPr>
        <p:spPr>
          <a:xfrm>
            <a:off x="72491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</a:t>
            </a:r>
            <a:r>
              <a:rPr lang="pt-BR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TelaMeuPerfil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94F419BE-BD4D-9E6E-161A-D59AED296D54}"/>
              </a:ext>
            </a:extLst>
          </p:cNvPr>
          <p:cNvSpPr txBox="1"/>
          <p:nvPr/>
        </p:nvSpPr>
        <p:spPr>
          <a:xfrm>
            <a:off x="4571999" y="1150501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responsável por exibir a interface do perfil do usuário no seu sistema, permitindo que ele visualize o total de livros obtidos e desejados, além de alterar a sua senha.</a:t>
            </a:r>
          </a:p>
        </p:txBody>
      </p:sp>
      <p:sp>
        <p:nvSpPr>
          <p:cNvPr id="5" name="Google Shape;944;p63">
            <a:extLst>
              <a:ext uri="{FF2B5EF4-FFF2-40B4-BE49-F238E27FC236}">
                <a16:creationId xmlns:a16="http://schemas.microsoft.com/office/drawing/2014/main" id="{7901EEDD-A4F3-CCC1-ECF6-12CB806460CD}"/>
              </a:ext>
            </a:extLst>
          </p:cNvPr>
          <p:cNvSpPr txBox="1"/>
          <p:nvPr/>
        </p:nvSpPr>
        <p:spPr>
          <a:xfrm>
            <a:off x="4571999" y="716049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Função:</a:t>
            </a:r>
          </a:p>
        </p:txBody>
      </p:sp>
      <p:sp>
        <p:nvSpPr>
          <p:cNvPr id="6" name="Google Shape;944;p63">
            <a:extLst>
              <a:ext uri="{FF2B5EF4-FFF2-40B4-BE49-F238E27FC236}">
                <a16:creationId xmlns:a16="http://schemas.microsoft.com/office/drawing/2014/main" id="{1FD12A91-CB9E-14A2-14A6-483C952AE8E7}"/>
              </a:ext>
            </a:extLst>
          </p:cNvPr>
          <p:cNvSpPr txBox="1"/>
          <p:nvPr/>
        </p:nvSpPr>
        <p:spPr>
          <a:xfrm>
            <a:off x="4571286" y="1996028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Botões:</a:t>
            </a:r>
          </a:p>
        </p:txBody>
      </p:sp>
      <p:sp>
        <p:nvSpPr>
          <p:cNvPr id="7" name="Google Shape;945;p63">
            <a:extLst>
              <a:ext uri="{FF2B5EF4-FFF2-40B4-BE49-F238E27FC236}">
                <a16:creationId xmlns:a16="http://schemas.microsoft.com/office/drawing/2014/main" id="{FFC7E375-C29C-55E5-376E-F63A0ACBFBB1}"/>
              </a:ext>
            </a:extLst>
          </p:cNvPr>
          <p:cNvSpPr txBox="1"/>
          <p:nvPr/>
        </p:nvSpPr>
        <p:spPr>
          <a:xfrm>
            <a:off x="4575849" y="2512984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Alterar: Permite que o usuário altere sua senha, se as novas senhas coincidirem.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Limpar: Limpa os campos de senha.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Voltar: Leva o usuário de volta à tela de escolha, onde ele pode selecionar outra opção.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C91CF-A672-0C7F-2D2C-A4420E55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7" y="874999"/>
            <a:ext cx="3849474" cy="36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5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DAE60F93-443A-D1AF-6F31-1F944BC17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274B26E7-CAFA-3774-66D4-51CEB7A37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7EEFB6DE-65D0-FABE-258D-4B9C6B1CF923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33217063-0EAC-CAA0-256F-780B582E2D63}"/>
              </a:ext>
            </a:extLst>
          </p:cNvPr>
          <p:cNvSpPr txBox="1"/>
          <p:nvPr/>
        </p:nvSpPr>
        <p:spPr>
          <a:xfrm>
            <a:off x="75241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</a:t>
            </a:r>
            <a:r>
              <a:rPr lang="pt-BR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LivroTableModel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FFBAD0A1-3571-EE12-DAD9-269538847A1B}"/>
              </a:ext>
            </a:extLst>
          </p:cNvPr>
          <p:cNvSpPr txBox="1"/>
          <p:nvPr/>
        </p:nvSpPr>
        <p:spPr>
          <a:xfrm>
            <a:off x="4571999" y="1150501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Modelo de tabela para exibir informações sobre livros na interface gráfica, implementando a interface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AbstractTableModel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Este modelo permite que os dados de livros sejam exibidos em uma tabela (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JTable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 e define como esses dados serão organizados e apresentados.</a:t>
            </a:r>
          </a:p>
        </p:txBody>
      </p:sp>
      <p:sp>
        <p:nvSpPr>
          <p:cNvPr id="5" name="Google Shape;944;p63">
            <a:extLst>
              <a:ext uri="{FF2B5EF4-FFF2-40B4-BE49-F238E27FC236}">
                <a16:creationId xmlns:a16="http://schemas.microsoft.com/office/drawing/2014/main" id="{175CAE42-4B72-C953-57AE-BA0442FD72FC}"/>
              </a:ext>
            </a:extLst>
          </p:cNvPr>
          <p:cNvSpPr txBox="1"/>
          <p:nvPr/>
        </p:nvSpPr>
        <p:spPr>
          <a:xfrm>
            <a:off x="4571999" y="716049"/>
            <a:ext cx="42351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F1C556-1750-D568-AECF-E3D0A7037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7" y="874999"/>
            <a:ext cx="3849474" cy="36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Introdução a Aplicação</a:t>
            </a:r>
            <a:endParaRPr dirty="0"/>
          </a:p>
        </p:txBody>
      </p:sp>
      <p:sp>
        <p:nvSpPr>
          <p:cNvPr id="502" name="Google Shape;502;p43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Objetivos:</a:t>
            </a:r>
            <a:endParaRPr dirty="0">
              <a:solidFill>
                <a:schemeClr val="dk2"/>
              </a:solidFill>
            </a:endParaRPr>
          </a:p>
          <a:p>
            <a:pPr marL="9144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pt-BR" b="1" dirty="0"/>
              <a:t>Facilitar o Gerenciamento de Livros</a:t>
            </a:r>
            <a:r>
              <a:rPr lang="pt-BR" dirty="0"/>
              <a:t>: Permitir que usuários adicionem, visualizem e acompanhem livros de sua coleção.</a:t>
            </a:r>
            <a:r>
              <a:rPr lang="en" dirty="0">
                <a:solidFill>
                  <a:schemeClr val="dk2"/>
                </a:solidFill>
              </a:rPr>
              <a:t> 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pt-BR" b="1" dirty="0"/>
              <a:t>Organização de Listas de Desejos</a:t>
            </a:r>
            <a:r>
              <a:rPr lang="pt-BR" dirty="0"/>
              <a:t>: Proporcionar uma maneira fácil de criar e gerenciar listas de livros desejados.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pt-BR" b="1" dirty="0"/>
              <a:t>Gestão de Perfis de Usuários</a:t>
            </a:r>
            <a:r>
              <a:rPr lang="pt-BR" dirty="0"/>
              <a:t>: Permitir que cada usuário crie um perfil pessoal com informações e preferências.</a:t>
            </a:r>
            <a:r>
              <a:rPr lang="en" u="sng" dirty="0">
                <a:solidFill>
                  <a:schemeClr val="hlink"/>
                </a:solidFill>
                <a:hlinkClick r:id="" action="ppaction://noaction"/>
              </a:rPr>
              <a:t>.</a:t>
            </a:r>
            <a:endParaRPr lang="en" u="sng" dirty="0">
              <a:solidFill>
                <a:schemeClr val="hlink"/>
              </a:solidFill>
            </a:endParaRP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pt-BR" b="1" dirty="0"/>
              <a:t>Experiência Amigável e Intuitiva</a:t>
            </a:r>
            <a:r>
              <a:rPr lang="pt-BR" dirty="0"/>
              <a:t>: Oferecer uma interface simples e prática para navegação e uso das funcionalidades.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pt-BR" dirty="0"/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pt-BR" sz="1400" b="1" dirty="0"/>
              <a:t>Segurança de Acesso</a:t>
            </a:r>
            <a:r>
              <a:rPr lang="pt-BR" sz="1400" dirty="0"/>
              <a:t>: Garantir que apenas usuários autenticados possam acessar as funcionalidades principais.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514995" y="4277975"/>
            <a:ext cx="7722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662" name="Google Shape;662;p49"/>
          <p:cNvSpPr txBox="1">
            <a:spLocks noGrp="1"/>
          </p:cNvSpPr>
          <p:nvPr>
            <p:ph type="subTitle" idx="1"/>
          </p:nvPr>
        </p:nvSpPr>
        <p:spPr>
          <a:xfrm>
            <a:off x="529878" y="414997"/>
            <a:ext cx="4249576" cy="43187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/>
              <a:t>Sistema desenvolvido para facilitar a vida de leitores e organizar suas coleções.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/>
              <a:t>Oferece uma experiência intuitiva para cadastro de livros e criação de listas de desejos.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/>
              <a:t>Permite que usuários acompanhem suas leituras favoritas com facilidade.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/>
              <a:t>Inspira leitores a explorar novas histórias e manter sua paixão pela leitura.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/>
              <a:t>Um verdadeiro parceiro para descobrir novos mundos através dos livros.</a:t>
            </a:r>
            <a:endParaRPr sz="1600" dirty="0"/>
          </a:p>
        </p:txBody>
      </p:sp>
      <p:grpSp>
        <p:nvGrpSpPr>
          <p:cNvPr id="663" name="Google Shape;663;p49"/>
          <p:cNvGrpSpPr/>
          <p:nvPr/>
        </p:nvGrpSpPr>
        <p:grpSpPr>
          <a:xfrm>
            <a:off x="4878574" y="969730"/>
            <a:ext cx="3915692" cy="3040604"/>
            <a:chOff x="9320475" y="1310750"/>
            <a:chExt cx="3915300" cy="3040300"/>
          </a:xfrm>
        </p:grpSpPr>
        <p:sp>
          <p:nvSpPr>
            <p:cNvPr id="664" name="Google Shape;664;p49"/>
            <p:cNvSpPr/>
            <p:nvPr/>
          </p:nvSpPr>
          <p:spPr>
            <a:xfrm>
              <a:off x="12920525" y="3408900"/>
              <a:ext cx="154325" cy="201850"/>
            </a:xfrm>
            <a:custGeom>
              <a:avLst/>
              <a:gdLst/>
              <a:ahLst/>
              <a:cxnLst/>
              <a:rect l="l" t="t" r="r" b="b"/>
              <a:pathLst>
                <a:path w="6173" h="8074" extrusionOk="0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9372175" y="1486700"/>
              <a:ext cx="2951300" cy="2389225"/>
            </a:xfrm>
            <a:custGeom>
              <a:avLst/>
              <a:gdLst/>
              <a:ahLst/>
              <a:cxnLst/>
              <a:rect l="l" t="t" r="r" b="b"/>
              <a:pathLst>
                <a:path w="118052" h="95569" extrusionOk="0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9346325" y="1336600"/>
              <a:ext cx="1742925" cy="2149050"/>
            </a:xfrm>
            <a:custGeom>
              <a:avLst/>
              <a:gdLst/>
              <a:ahLst/>
              <a:cxnLst/>
              <a:rect l="l" t="t" r="r" b="b"/>
              <a:pathLst>
                <a:path w="69717" h="85962" extrusionOk="0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10677275" y="1631800"/>
              <a:ext cx="1742925" cy="2149075"/>
            </a:xfrm>
            <a:custGeom>
              <a:avLst/>
              <a:gdLst/>
              <a:ahLst/>
              <a:cxnLst/>
              <a:rect l="l" t="t" r="r" b="b"/>
              <a:pathLst>
                <a:path w="69717" h="85963" extrusionOk="0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9691575" y="1310750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12215025" y="1859475"/>
              <a:ext cx="231025" cy="281875"/>
            </a:xfrm>
            <a:custGeom>
              <a:avLst/>
              <a:gdLst/>
              <a:ahLst/>
              <a:cxnLst/>
              <a:rect l="l" t="t" r="r" b="b"/>
              <a:pathLst>
                <a:path w="9241" h="11275" extrusionOk="0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9320475" y="2979425"/>
              <a:ext cx="230175" cy="281900"/>
            </a:xfrm>
            <a:custGeom>
              <a:avLst/>
              <a:gdLst/>
              <a:ahLst/>
              <a:cxnLst/>
              <a:rect l="l" t="t" r="r" b="b"/>
              <a:pathLst>
                <a:path w="9207" h="11276" extrusionOk="0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11793900" y="3579875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10538825" y="1600950"/>
              <a:ext cx="683025" cy="1913900"/>
            </a:xfrm>
            <a:custGeom>
              <a:avLst/>
              <a:gdLst/>
              <a:ahLst/>
              <a:cxnLst/>
              <a:rect l="l" t="t" r="r" b="b"/>
              <a:pathLst>
                <a:path w="27321" h="76556" extrusionOk="0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10666425" y="1620125"/>
              <a:ext cx="1657050" cy="2062350"/>
            </a:xfrm>
            <a:custGeom>
              <a:avLst/>
              <a:gdLst/>
              <a:ahLst/>
              <a:cxnLst/>
              <a:rect l="l" t="t" r="r" b="b"/>
              <a:pathLst>
                <a:path w="66282" h="82494" extrusionOk="0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9453900" y="1424900"/>
              <a:ext cx="1622850" cy="2004250"/>
            </a:xfrm>
            <a:custGeom>
              <a:avLst/>
              <a:gdLst/>
              <a:ahLst/>
              <a:cxnLst/>
              <a:rect l="l" t="t" r="r" b="b"/>
              <a:pathLst>
                <a:path w="64914" h="80170" extrusionOk="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9868350" y="1605800"/>
              <a:ext cx="390300" cy="363775"/>
            </a:xfrm>
            <a:custGeom>
              <a:avLst/>
              <a:gdLst/>
              <a:ahLst/>
              <a:cxnLst/>
              <a:rect l="l" t="t" r="r" b="b"/>
              <a:pathLst>
                <a:path w="15612" h="14551" extrusionOk="0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9849175" y="20254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9829175" y="21129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9809975" y="220055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9790800" y="22881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9770800" y="23756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9751600" y="24632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9732425" y="25508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9712425" y="2638200"/>
              <a:ext cx="973200" cy="184475"/>
            </a:xfrm>
            <a:custGeom>
              <a:avLst/>
              <a:gdLst/>
              <a:ahLst/>
              <a:cxnLst/>
              <a:rect l="l" t="t" r="r" b="b"/>
              <a:pathLst>
                <a:path w="38928" h="7379" extrusionOk="0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9693225" y="2725975"/>
              <a:ext cx="973225" cy="184275"/>
            </a:xfrm>
            <a:custGeom>
              <a:avLst/>
              <a:gdLst/>
              <a:ahLst/>
              <a:cxnLst/>
              <a:rect l="l" t="t" r="r" b="b"/>
              <a:pathLst>
                <a:path w="38929" h="7371" extrusionOk="0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9673225" y="2813325"/>
              <a:ext cx="969050" cy="205325"/>
            </a:xfrm>
            <a:custGeom>
              <a:avLst/>
              <a:gdLst/>
              <a:ahLst/>
              <a:cxnLst/>
              <a:rect l="l" t="t" r="r" b="b"/>
              <a:pathLst>
                <a:path w="38762" h="8213" extrusionOk="0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9654050" y="2900825"/>
              <a:ext cx="964025" cy="225400"/>
            </a:xfrm>
            <a:custGeom>
              <a:avLst/>
              <a:gdLst/>
              <a:ahLst/>
              <a:cxnLst/>
              <a:rect l="l" t="t" r="r" b="b"/>
              <a:pathLst>
                <a:path w="38561" h="9016" extrusionOk="0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9634850" y="2988400"/>
              <a:ext cx="961550" cy="235400"/>
            </a:xfrm>
            <a:custGeom>
              <a:avLst/>
              <a:gdLst/>
              <a:ahLst/>
              <a:cxnLst/>
              <a:rect l="l" t="t" r="r" b="b"/>
              <a:pathLst>
                <a:path w="38462" h="9416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10905775" y="1762050"/>
              <a:ext cx="1244225" cy="1714425"/>
            </a:xfrm>
            <a:custGeom>
              <a:avLst/>
              <a:gdLst/>
              <a:ahLst/>
              <a:cxnLst/>
              <a:rect l="l" t="t" r="r" b="b"/>
              <a:pathLst>
                <a:path w="49769" h="68577" extrusionOk="0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11467825" y="3357200"/>
              <a:ext cx="311100" cy="47575"/>
            </a:xfrm>
            <a:custGeom>
              <a:avLst/>
              <a:gdLst/>
              <a:ahLst/>
              <a:cxnLst/>
              <a:rect l="l" t="t" r="r" b="b"/>
              <a:pathLst>
                <a:path w="12444" h="1903" extrusionOk="0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11191800" y="1830225"/>
              <a:ext cx="728050" cy="590500"/>
            </a:xfrm>
            <a:custGeom>
              <a:avLst/>
              <a:gdLst/>
              <a:ahLst/>
              <a:cxnLst/>
              <a:rect l="l" t="t" r="r" b="b"/>
              <a:pathLst>
                <a:path w="29122" h="23620" extrusionOk="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11042525" y="1895325"/>
              <a:ext cx="2193250" cy="2455725"/>
            </a:xfrm>
            <a:custGeom>
              <a:avLst/>
              <a:gdLst/>
              <a:ahLst/>
              <a:cxnLst/>
              <a:rect l="l" t="t" r="r" b="b"/>
              <a:pathLst>
                <a:path w="87730" h="98229" extrusionOk="0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11070875" y="1875300"/>
              <a:ext cx="2134050" cy="2444600"/>
            </a:xfrm>
            <a:custGeom>
              <a:avLst/>
              <a:gdLst/>
              <a:ahLst/>
              <a:cxnLst/>
              <a:rect l="l" t="t" r="r" b="b"/>
              <a:pathLst>
                <a:path w="85362" h="97784" extrusionOk="0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11007500" y="1806100"/>
              <a:ext cx="2193250" cy="2480975"/>
            </a:xfrm>
            <a:custGeom>
              <a:avLst/>
              <a:gdLst/>
              <a:ahLst/>
              <a:cxnLst/>
              <a:rect l="l" t="t" r="r" b="b"/>
              <a:pathLst>
                <a:path w="87730" h="99239" extrusionOk="0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11007500" y="2278100"/>
              <a:ext cx="978225" cy="2008975"/>
            </a:xfrm>
            <a:custGeom>
              <a:avLst/>
              <a:gdLst/>
              <a:ahLst/>
              <a:cxnLst/>
              <a:rect l="l" t="t" r="r" b="b"/>
              <a:pathLst>
                <a:path w="39129" h="80359" extrusionOk="0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11241850" y="2263925"/>
              <a:ext cx="779725" cy="1931400"/>
            </a:xfrm>
            <a:custGeom>
              <a:avLst/>
              <a:gdLst/>
              <a:ahLst/>
              <a:cxnLst/>
              <a:rect l="l" t="t" r="r" b="b"/>
              <a:pathLst>
                <a:path w="31189" h="77256" extrusionOk="0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11420300" y="1939525"/>
              <a:ext cx="1635350" cy="2099850"/>
            </a:xfrm>
            <a:custGeom>
              <a:avLst/>
              <a:gdLst/>
              <a:ahLst/>
              <a:cxnLst/>
              <a:rect l="l" t="t" r="r" b="b"/>
              <a:pathLst>
                <a:path w="65414" h="83994" extrusionOk="0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12426025" y="3694125"/>
              <a:ext cx="241025" cy="154300"/>
            </a:xfrm>
            <a:custGeom>
              <a:avLst/>
              <a:gdLst/>
              <a:ahLst/>
              <a:cxnLst/>
              <a:rect l="l" t="t" r="r" b="b"/>
              <a:pathLst>
                <a:path w="9641" h="6172" extrusionOk="0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11801400" y="2764275"/>
              <a:ext cx="933200" cy="577950"/>
            </a:xfrm>
            <a:custGeom>
              <a:avLst/>
              <a:gdLst/>
              <a:ahLst/>
              <a:cxnLst/>
              <a:rect l="l" t="t" r="r" b="b"/>
              <a:pathLst>
                <a:path w="37328" h="23118" extrusionOk="0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11744700" y="2617500"/>
              <a:ext cx="863975" cy="398650"/>
            </a:xfrm>
            <a:custGeom>
              <a:avLst/>
              <a:gdLst/>
              <a:ahLst/>
              <a:cxnLst/>
              <a:rect l="l" t="t" r="r" b="b"/>
              <a:pathLst>
                <a:path w="34559" h="15946" extrusionOk="0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11597925" y="2239750"/>
              <a:ext cx="863975" cy="397800"/>
            </a:xfrm>
            <a:custGeom>
              <a:avLst/>
              <a:gdLst/>
              <a:ahLst/>
              <a:cxnLst/>
              <a:rect l="l" t="t" r="r" b="b"/>
              <a:pathLst>
                <a:path w="34559" h="15912" extrusionOk="0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49"/>
          <p:cNvSpPr/>
          <p:nvPr/>
        </p:nvSpPr>
        <p:spPr>
          <a:xfrm>
            <a:off x="12466875" y="4457550"/>
            <a:ext cx="343600" cy="435775"/>
          </a:xfrm>
          <a:custGeom>
            <a:avLst/>
            <a:gdLst/>
            <a:ahLst/>
            <a:cxnLst/>
            <a:rect l="l" t="t" r="r" b="b"/>
            <a:pathLst>
              <a:path w="13744" h="17431" extrusionOk="0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49"/>
          <p:cNvGrpSpPr/>
          <p:nvPr/>
        </p:nvGrpSpPr>
        <p:grpSpPr>
          <a:xfrm rot="892186">
            <a:off x="5751604" y="3709378"/>
            <a:ext cx="2451267" cy="900546"/>
            <a:chOff x="10253036" y="3422449"/>
            <a:chExt cx="2748147" cy="1009614"/>
          </a:xfrm>
        </p:grpSpPr>
        <p:sp>
          <p:nvSpPr>
            <p:cNvPr id="703" name="Google Shape;703;p49"/>
            <p:cNvSpPr/>
            <p:nvPr/>
          </p:nvSpPr>
          <p:spPr>
            <a:xfrm>
              <a:off x="12035804" y="3479245"/>
              <a:ext cx="274842" cy="429801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10253036" y="3907605"/>
              <a:ext cx="2492269" cy="466257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10508914" y="3907605"/>
              <a:ext cx="2492269" cy="466257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11732952" y="3936656"/>
              <a:ext cx="57528" cy="104577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11463739" y="3936656"/>
              <a:ext cx="57528" cy="104577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11442732" y="3797532"/>
              <a:ext cx="368756" cy="24470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10511025" y="3442085"/>
              <a:ext cx="969601" cy="970344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10511025" y="3442721"/>
              <a:ext cx="614147" cy="613556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0553811" y="3485544"/>
              <a:ext cx="705280" cy="705333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10490687" y="3422449"/>
              <a:ext cx="1010243" cy="1009614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11773627" y="3442085"/>
              <a:ext cx="969568" cy="970344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11772924" y="3442721"/>
              <a:ext cx="614850" cy="613556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11816380" y="3485544"/>
              <a:ext cx="705280" cy="705333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11753290" y="3422449"/>
              <a:ext cx="1010243" cy="1009614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10457752" y="3880966"/>
              <a:ext cx="72237" cy="93285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12724231" y="3880966"/>
              <a:ext cx="72237" cy="93285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9"/>
          <p:cNvSpPr/>
          <p:nvPr/>
        </p:nvSpPr>
        <p:spPr>
          <a:xfrm>
            <a:off x="4571994" y="1779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9"/>
          <p:cNvSpPr/>
          <p:nvPr/>
        </p:nvSpPr>
        <p:spPr>
          <a:xfrm>
            <a:off x="7864843" y="55301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9"/>
          <p:cNvSpPr/>
          <p:nvPr/>
        </p:nvSpPr>
        <p:spPr>
          <a:xfrm>
            <a:off x="5195092" y="326247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Fim</a:t>
            </a:r>
            <a:endParaRPr sz="4800" dirty="0"/>
          </a:p>
        </p:txBody>
      </p:sp>
      <p:sp>
        <p:nvSpPr>
          <p:cNvPr id="528" name="Google Shape;528;p45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5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5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4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32" name="Google Shape;532;p45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1897E4C9-CEAA-3D18-94EC-E07DAC5E6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9EEBE205-CB28-E849-5B58-EF3581806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18D785C7-8C1F-FC90-E86C-CEBE8366F2AD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1C2F2D35-9519-5E4C-4D1C-2A9BD90807A1}"/>
              </a:ext>
            </a:extLst>
          </p:cNvPr>
          <p:cNvSpPr txBox="1"/>
          <p:nvPr/>
        </p:nvSpPr>
        <p:spPr>
          <a:xfrm>
            <a:off x="4572000" y="817577"/>
            <a:ext cx="2299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Classe Livro: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BFC0F2AE-3D27-ECA3-FCA0-506A6892EB0A}"/>
              </a:ext>
            </a:extLst>
          </p:cNvPr>
          <p:cNvSpPr txBox="1"/>
          <p:nvPr/>
        </p:nvSpPr>
        <p:spPr>
          <a:xfrm>
            <a:off x="4572000" y="117455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representa um modelo para os livros cadastrados no sistema. Ela armazena informações básicas de cada livro e inclui métodos para acessar e modificar esses dados.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BD838F-C239-B892-D6C8-AB813F21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824452"/>
            <a:ext cx="4125395" cy="1502408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944;p63">
            <a:extLst>
              <a:ext uri="{FF2B5EF4-FFF2-40B4-BE49-F238E27FC236}">
                <a16:creationId xmlns:a16="http://schemas.microsoft.com/office/drawing/2014/main" id="{F1D642FD-D547-BD2E-334E-D05FF3AF553E}"/>
              </a:ext>
            </a:extLst>
          </p:cNvPr>
          <p:cNvSpPr txBox="1"/>
          <p:nvPr/>
        </p:nvSpPr>
        <p:spPr>
          <a:xfrm>
            <a:off x="4572000" y="2719033"/>
            <a:ext cx="2299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Classe </a:t>
            </a:r>
            <a:r>
              <a:rPr lang="pt-BR" sz="1800" b="1" dirty="0" err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Usuario</a:t>
            </a: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" name="Google Shape;945;p63">
            <a:extLst>
              <a:ext uri="{FF2B5EF4-FFF2-40B4-BE49-F238E27FC236}">
                <a16:creationId xmlns:a16="http://schemas.microsoft.com/office/drawing/2014/main" id="{E71A55C1-3B3A-67B4-7370-B4CE603C1F2E}"/>
              </a:ext>
            </a:extLst>
          </p:cNvPr>
          <p:cNvSpPr txBox="1"/>
          <p:nvPr/>
        </p:nvSpPr>
        <p:spPr>
          <a:xfrm>
            <a:off x="4571999" y="3066373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modela as informações dos usuários no sistema. Ela possui atributos para armazenar dados básicos do usuário, como nome e senha, e inclui métodos para acessar e modificar esses dados.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27EC388-DA09-3970-5B85-6745AF9DD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4" y="2631347"/>
            <a:ext cx="3517071" cy="1795725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70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/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/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/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“ConexaoBD”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/>
          <p:cNvSpPr txBox="1"/>
          <p:nvPr/>
        </p:nvSpPr>
        <p:spPr>
          <a:xfrm>
            <a:off x="4572000" y="817577"/>
            <a:ext cx="2299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Atributos Principais: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/>
          <p:cNvSpPr txBox="1"/>
          <p:nvPr/>
        </p:nvSpPr>
        <p:spPr>
          <a:xfrm>
            <a:off x="4572000" y="163925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Armazenam as informações necessárias para conectar ao banco de dados, como o servidor, o nome do banco e as credenciais (usuário e senha).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Objeto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Connection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representa a conexão ativa com o banco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Assim que um objeto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ConexaoBD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é instanciado, o método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conectar()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é chamado automaticamente, estabelecendo a conexão com o banco.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041F62-B831-54B4-93D1-EB6C97193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5" y="1143995"/>
            <a:ext cx="4077269" cy="168616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258A5E-DB3D-8538-BC6D-04A4AE31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5" y="2951383"/>
            <a:ext cx="4077269" cy="1793356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1C3143D-5138-6E3F-CE96-002C21CB4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30BE7DB6-736C-0016-C859-882016ADF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81A5FC00-EB62-FE55-A22E-66A6884A73C4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83A61591-30B1-ADC8-5DC4-4DD7D7DD7C51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“ConexaoBD”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4D35482A-B8AE-407B-3820-10DBAC13BC76}"/>
              </a:ext>
            </a:extLst>
          </p:cNvPr>
          <p:cNvSpPr txBox="1"/>
          <p:nvPr/>
        </p:nvSpPr>
        <p:spPr>
          <a:xfrm>
            <a:off x="4572000" y="424907"/>
            <a:ext cx="288757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conectar</a:t>
            </a: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63770538-6735-5134-CBB2-982D17636AD5}"/>
              </a:ext>
            </a:extLst>
          </p:cNvPr>
          <p:cNvSpPr txBox="1"/>
          <p:nvPr/>
        </p:nvSpPr>
        <p:spPr>
          <a:xfrm>
            <a:off x="4600588" y="739714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Responsável por estabelecer a conexão com o banco de dados.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 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DriverManager.getConnection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para se conectar ao banco usando o servidor, banco, usuário e senha configurados.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 caso de falha, lança uma exceção (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RuntimeException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 com uma mensagem de erro.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41607C-A648-5C46-E4FF-265D73EE6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10" y="1134831"/>
            <a:ext cx="4287090" cy="1380892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EC841E-723D-6CA2-6492-9932DFAF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09" y="3026548"/>
            <a:ext cx="4315678" cy="1458651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944;p63">
            <a:extLst>
              <a:ext uri="{FF2B5EF4-FFF2-40B4-BE49-F238E27FC236}">
                <a16:creationId xmlns:a16="http://schemas.microsoft.com/office/drawing/2014/main" id="{3389ADFA-D10D-DBDD-DC24-32414428F974}"/>
              </a:ext>
            </a:extLst>
          </p:cNvPr>
          <p:cNvSpPr txBox="1"/>
          <p:nvPr/>
        </p:nvSpPr>
        <p:spPr>
          <a:xfrm>
            <a:off x="4600587" y="2943696"/>
            <a:ext cx="33677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 err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getConnection</a:t>
            </a: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17271A-0308-BEFF-65A4-C32FA92AF803}"/>
              </a:ext>
            </a:extLst>
          </p:cNvPr>
          <p:cNvSpPr txBox="1"/>
          <p:nvPr/>
        </p:nvSpPr>
        <p:spPr>
          <a:xfrm>
            <a:off x="4600587" y="3303952"/>
            <a:ext cx="4572000" cy="134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a conexão ativa para que outras classes possam executar comandos no banco de dados.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Verifica se a conexão foi estabelecida; se não, lança uma exceção para indicar que o método 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conectar()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precisa ser chamado antes de usar o banco.</a:t>
            </a:r>
          </a:p>
        </p:txBody>
      </p:sp>
    </p:spTree>
    <p:extLst>
      <p:ext uri="{BB962C8B-B14F-4D97-AF65-F5344CB8AC3E}">
        <p14:creationId xmlns:p14="http://schemas.microsoft.com/office/powerpoint/2010/main" val="213464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2323966-DA19-6A16-68D1-2F3D4010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B10D2948-7413-1A8D-F316-EF97243067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F2E39D2C-6177-4FBA-E336-D81F20709805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4C2BBC54-A320-71C3-1DC7-20C3FF88EEAC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“ConexaoBD”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5CDF845D-C709-524E-6C83-858231E5E88B}"/>
              </a:ext>
            </a:extLst>
          </p:cNvPr>
          <p:cNvSpPr txBox="1"/>
          <p:nvPr/>
        </p:nvSpPr>
        <p:spPr>
          <a:xfrm>
            <a:off x="4572000" y="624006"/>
            <a:ext cx="2264700" cy="64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fechar</a:t>
            </a: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574FA082-CBE5-62CE-9310-028379C0880D}"/>
              </a:ext>
            </a:extLst>
          </p:cNvPr>
          <p:cNvSpPr txBox="1"/>
          <p:nvPr/>
        </p:nvSpPr>
        <p:spPr>
          <a:xfrm>
            <a:off x="4572000" y="962092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Fecha a conexão com o banco de dados para liberar recursos após as operações.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Verifica se a conexão é nula antes de tentar fechá-la, evitando exceções desnecessárias.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 caso de falha no fechamento, lança uma exceção com uma mensagem de erro.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91F05C-753F-0A56-BFBA-FF0D31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962092"/>
            <a:ext cx="4211464" cy="1708915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944;p63">
            <a:extLst>
              <a:ext uri="{FF2B5EF4-FFF2-40B4-BE49-F238E27FC236}">
                <a16:creationId xmlns:a16="http://schemas.microsoft.com/office/drawing/2014/main" id="{C3E027EB-5260-90B6-9888-16D94AED7DA5}"/>
              </a:ext>
            </a:extLst>
          </p:cNvPr>
          <p:cNvSpPr txBox="1"/>
          <p:nvPr/>
        </p:nvSpPr>
        <p:spPr>
          <a:xfrm>
            <a:off x="3364023" y="2793017"/>
            <a:ext cx="2264700" cy="64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Exemplo de Uso: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" name="Google Shape;945;p63">
            <a:extLst>
              <a:ext uri="{FF2B5EF4-FFF2-40B4-BE49-F238E27FC236}">
                <a16:creationId xmlns:a16="http://schemas.microsoft.com/office/drawing/2014/main" id="{9653D6B7-E48F-A4A2-F82E-D146C5476F0F}"/>
              </a:ext>
            </a:extLst>
          </p:cNvPr>
          <p:cNvSpPr txBox="1"/>
          <p:nvPr/>
        </p:nvSpPr>
        <p:spPr>
          <a:xfrm>
            <a:off x="495587" y="3256429"/>
            <a:ext cx="8001572" cy="162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</a:pP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classes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LivroDAO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UsuarioDao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podem usar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ConexaoBD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Essa abordagem encapsula a lógica de conexão com o banco de dados em uma única classe, facilitando a manutenção e garantindo a reutilização de código.</a:t>
            </a:r>
          </a:p>
        </p:txBody>
      </p:sp>
    </p:spTree>
    <p:extLst>
      <p:ext uri="{BB962C8B-B14F-4D97-AF65-F5344CB8AC3E}">
        <p14:creationId xmlns:p14="http://schemas.microsoft.com/office/powerpoint/2010/main" val="261347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36832F5D-F167-89B6-7203-A66D043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5E0E6F4F-AE39-2E50-B8B1-7443F0CC1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ACB1239D-69FD-8CAD-5C6E-A2B6127A8D6B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86CC6F50-BA5E-E7C6-7F35-7A4E9F08D95F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“LivroDAO”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A4B17692-51B5-2118-3715-3071EE6F066E}"/>
              </a:ext>
            </a:extLst>
          </p:cNvPr>
          <p:cNvSpPr txBox="1"/>
          <p:nvPr/>
        </p:nvSpPr>
        <p:spPr>
          <a:xfrm>
            <a:off x="4572000" y="817577"/>
            <a:ext cx="2299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Atributos Principais: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8F755385-320C-4AB0-E36C-6D6D603141E5}"/>
              </a:ext>
            </a:extLst>
          </p:cNvPr>
          <p:cNvSpPr txBox="1"/>
          <p:nvPr/>
        </p:nvSpPr>
        <p:spPr>
          <a:xfrm>
            <a:off x="4572000" y="1639250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Instância de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ConexaoBD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gerencia a conexão com o banco de dados.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Objeto Connection que representa a conexão ativa, obtido através de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conexao.getConnection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totalLivros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Inteiro que armazena o total de livros de uma tabela específica.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12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String</a:t>
            </a:r>
            <a:r>
              <a:rPr lang="pt-BR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armazena as consultas SQL a serem executadas.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8B8A9B-FA79-05F3-B871-A2842BC3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1389225"/>
            <a:ext cx="4094586" cy="114205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6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2B3E7BF9-5994-52D6-9F38-371819B4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>
            <a:extLst>
              <a:ext uri="{FF2B5EF4-FFF2-40B4-BE49-F238E27FC236}">
                <a16:creationId xmlns:a16="http://schemas.microsoft.com/office/drawing/2014/main" id="{9D071078-2C1F-0797-BB61-5BC5021939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258306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Estrutura do Código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940" name="Google Shape;940;p63">
            <a:extLst>
              <a:ext uri="{FF2B5EF4-FFF2-40B4-BE49-F238E27FC236}">
                <a16:creationId xmlns:a16="http://schemas.microsoft.com/office/drawing/2014/main" id="{5E5FC6A6-DE36-2EF2-91B7-729F340DABA9}"/>
              </a:ext>
            </a:extLst>
          </p:cNvPr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1" name="Google Shape;941;p63">
            <a:extLst>
              <a:ext uri="{FF2B5EF4-FFF2-40B4-BE49-F238E27FC236}">
                <a16:creationId xmlns:a16="http://schemas.microsoft.com/office/drawing/2014/main" id="{8D63CB08-9CD7-F0A7-B7BC-26CA00232D59}"/>
              </a:ext>
            </a:extLst>
          </p:cNvPr>
          <p:cNvSpPr txBox="1"/>
          <p:nvPr/>
        </p:nvSpPr>
        <p:spPr>
          <a:xfrm>
            <a:off x="284909" y="501995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Classe “LivroDAO”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3">
            <a:extLst>
              <a:ext uri="{FF2B5EF4-FFF2-40B4-BE49-F238E27FC236}">
                <a16:creationId xmlns:a16="http://schemas.microsoft.com/office/drawing/2014/main" id="{ED04DB02-A68F-9DDC-A926-F56C33FECD4A}"/>
              </a:ext>
            </a:extLst>
          </p:cNvPr>
          <p:cNvSpPr txBox="1"/>
          <p:nvPr/>
        </p:nvSpPr>
        <p:spPr>
          <a:xfrm>
            <a:off x="4572000" y="740488"/>
            <a:ext cx="41182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Método </a:t>
            </a:r>
            <a:r>
              <a:rPr lang="pt-BR" sz="1800" b="1" i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getTotalLivros:</a:t>
            </a:r>
            <a:endParaRPr sz="18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5" name="Google Shape;945;p63">
            <a:extLst>
              <a:ext uri="{FF2B5EF4-FFF2-40B4-BE49-F238E27FC236}">
                <a16:creationId xmlns:a16="http://schemas.microsoft.com/office/drawing/2014/main" id="{62B75C7A-9ED4-B994-6EFD-D66D147ABF52}"/>
              </a:ext>
            </a:extLst>
          </p:cNvPr>
          <p:cNvSpPr txBox="1"/>
          <p:nvPr/>
        </p:nvSpPr>
        <p:spPr>
          <a:xfrm>
            <a:off x="4572000" y="1389225"/>
            <a:ext cx="4287091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o total de livros em uma tabela específica.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Executa uma consulta SQL que conta o número de registros na tabela fornecida (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PreparedStatement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para executar a consulta e </a:t>
            </a:r>
            <a:r>
              <a:rPr lang="pt-BR" sz="1200" i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ResultSet</a:t>
            </a:r>
            <a:r>
              <a:rPr lang="pt-BR" sz="12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para armazenar o resultado.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B46362-AEB5-C30C-9818-5DD156C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" y="1389225"/>
            <a:ext cx="4094586" cy="1142050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E854F0-4182-435C-E21D-D8C78CE05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0" y="1222671"/>
            <a:ext cx="4094585" cy="2421032"/>
          </a:xfrm>
          <a:prstGeom prst="rect">
            <a:avLst/>
          </a:prstGeom>
          <a:ln w="317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65898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4C777F"/>
      </a:dk2>
      <a:lt2>
        <a:srgbClr val="C8D7E0"/>
      </a:lt2>
      <a:accent1>
        <a:srgbClr val="ACDBE7"/>
      </a:accent1>
      <a:accent2>
        <a:srgbClr val="96BCBE"/>
      </a:accent2>
      <a:accent3>
        <a:srgbClr val="5C858A"/>
      </a:accent3>
      <a:accent4>
        <a:srgbClr val="4581BB"/>
      </a:accent4>
      <a:accent5>
        <a:srgbClr val="B7CDD8"/>
      </a:accent5>
      <a:accent6>
        <a:srgbClr val="C6ECFF"/>
      </a:accent6>
      <a:hlink>
        <a:srgbClr val="4C77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1826</Words>
  <Application>Microsoft Office PowerPoint</Application>
  <PresentationFormat>Apresentação na tela (16:9)</PresentationFormat>
  <Paragraphs>196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Roboto Condensed Light</vt:lpstr>
      <vt:lpstr>Roboto</vt:lpstr>
      <vt:lpstr>Abel</vt:lpstr>
      <vt:lpstr>Libre Baskerville</vt:lpstr>
      <vt:lpstr>Courier New</vt:lpstr>
      <vt:lpstr>Generation of '27 by Slidesgo</vt:lpstr>
      <vt:lpstr>Estante  Virtual </vt:lpstr>
      <vt:lpstr>Integrantes</vt:lpstr>
      <vt:lpstr>Introdução a Aplicação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Código</vt:lpstr>
      <vt:lpstr>Estrutura do Banco de Dados</vt:lpstr>
      <vt:lpstr>Apresentação do PowerPoint</vt:lpstr>
      <vt:lpstr>Estrutura do Código</vt:lpstr>
      <vt:lpstr>Apresentação do PowerPoint</vt:lpstr>
      <vt:lpstr>Estrutura do Código</vt:lpstr>
      <vt:lpstr>Apresentação do PowerPoint</vt:lpstr>
      <vt:lpstr>Estrutura do Código</vt:lpstr>
      <vt:lpstr>Apresentação do PowerPoint</vt:lpstr>
      <vt:lpstr>Estrutura do Código</vt:lpstr>
      <vt:lpstr>Apresentação do PowerPoint</vt:lpstr>
      <vt:lpstr>Estrutura do Código</vt:lpstr>
      <vt:lpstr>Apresentação do PowerPoint</vt:lpstr>
      <vt:lpstr>Estrutura do Código</vt:lpstr>
      <vt:lpstr>Estrutura do Código</vt:lpstr>
      <vt:lpstr>Conclusão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 LIMA</cp:lastModifiedBy>
  <cp:revision>5</cp:revision>
  <dcterms:modified xsi:type="dcterms:W3CDTF">2024-11-13T01:36:55Z</dcterms:modified>
</cp:coreProperties>
</file>